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71" r:id="rId3"/>
    <p:sldId id="2572" r:id="rId4"/>
    <p:sldId id="2573" r:id="rId5"/>
    <p:sldId id="2569" r:id="rId6"/>
    <p:sldId id="2563" r:id="rId7"/>
    <p:sldId id="2567" r:id="rId8"/>
    <p:sldId id="259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9925" autoAdjust="0"/>
  </p:normalViewPr>
  <p:slideViewPr>
    <p:cSldViewPr snapToGrid="0">
      <p:cViewPr varScale="1">
        <p:scale>
          <a:sx n="78" d="100"/>
          <a:sy n="78" d="100"/>
        </p:scale>
        <p:origin x="86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7E913-B2CE-435B-89E7-0DD0D251E63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BFF944-51BC-4FD3-A2F9-F7A570524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15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AB82C7-28B3-489A-ABBE-0F243A8943D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9938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KLP</a:t>
            </a:r>
            <a:r>
              <a:rPr lang="en-US" b="1" dirty="0"/>
              <a:t>:  Understand that AI helps us to make the right decision.</a:t>
            </a:r>
          </a:p>
          <a:p>
            <a:endParaRPr lang="en-US" dirty="0"/>
          </a:p>
          <a:p>
            <a:r>
              <a:rPr lang="en-US" dirty="0"/>
              <a:t>The objective of this course is to become an Artificial Intelligence (AI) solution provider, BUT what do we mean by that?  </a:t>
            </a:r>
          </a:p>
          <a:p>
            <a:endParaRPr lang="en-US" dirty="0"/>
          </a:p>
          <a:p>
            <a:r>
              <a:rPr lang="en-US" dirty="0"/>
              <a:t>What does it mean to be an AI solution provider?</a:t>
            </a:r>
          </a:p>
          <a:p>
            <a:endParaRPr lang="en-US" dirty="0"/>
          </a:p>
          <a:p>
            <a:r>
              <a:rPr lang="en-US" dirty="0"/>
              <a:t>What is AI? What type of solution is provided? Let’s talk about that a little bit more.</a:t>
            </a:r>
          </a:p>
          <a:p>
            <a:endParaRPr lang="en-US" dirty="0"/>
          </a:p>
          <a:p>
            <a:r>
              <a:rPr lang="en-US" dirty="0"/>
              <a:t>This slide shows the overall picture of WHAT we are trying to do here in this course.</a:t>
            </a:r>
          </a:p>
          <a:p>
            <a:endParaRPr lang="en-US" dirty="0"/>
          </a:p>
          <a:p>
            <a:r>
              <a:rPr lang="en-US" dirty="0"/>
              <a:t>Everyday we make decisions continuously like breathing. In fact, </a:t>
            </a:r>
            <a:r>
              <a:rPr lang="en-US" b="1" u="sng" dirty="0"/>
              <a:t>each decision is a “solution” to do some action that creates value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For example, before you start for office, you saw rain forecast and decided to take umbrella so that you don’t get wet, that’s a decision.</a:t>
            </a:r>
          </a:p>
          <a:p>
            <a:endParaRPr lang="en-US" dirty="0"/>
          </a:p>
          <a:p>
            <a:r>
              <a:rPr lang="en-US" dirty="0"/>
              <a:t>For businesses, suppose your client is a selling a product (whatever product you can imagine, a car for example), and she/he must promote his product for maximum sale, but unfortunately, she/he does NOT have unlimited money to reach all the people in the world, SO she/he wants to reach only customers with highest probability of buying his product (in this case say a car).  In other words, she/he is trying to determine the right group of customers to target the promotion so that his product sale is maximum. </a:t>
            </a:r>
          </a:p>
          <a:p>
            <a:endParaRPr lang="en-US" dirty="0"/>
          </a:p>
          <a:p>
            <a:r>
              <a:rPr lang="en-US" dirty="0"/>
              <a:t>So that persons comes to YOU for a solution.  How do you that? (ask the question to the audience)</a:t>
            </a:r>
          </a:p>
          <a:p>
            <a:endParaRPr lang="en-US" dirty="0"/>
          </a:p>
          <a:p>
            <a:r>
              <a:rPr lang="en-US" dirty="0"/>
              <a:t>Well, you can use as you have said, a DECISION-MAKING PROCESS using critical thinking to assess all the data available.</a:t>
            </a:r>
          </a:p>
          <a:p>
            <a:endParaRPr lang="en-US" dirty="0"/>
          </a:p>
          <a:p>
            <a:r>
              <a:rPr lang="en-US" dirty="0"/>
              <a:t>However, nowadays we can make use of latest computer capabilities, and </a:t>
            </a:r>
            <a:r>
              <a:rPr lang="en-US" b="1" u="sng" dirty="0"/>
              <a:t>use AI technology AI to help you out sorting the targeted customers to maximize sales.  </a:t>
            </a:r>
          </a:p>
          <a:p>
            <a:endParaRPr lang="en-US" b="1" u="sng" dirty="0"/>
          </a:p>
          <a:p>
            <a:r>
              <a:rPr lang="en-US" b="0" u="none" dirty="0"/>
              <a:t>Basically, you are analyzing all the data available to produce a price for a product for your target market.  BUT that analysis is not that simple!!</a:t>
            </a:r>
            <a:endParaRPr lang="en-US" b="1" u="sng" dirty="0"/>
          </a:p>
          <a:p>
            <a:endParaRPr lang="en-US" dirty="0"/>
          </a:p>
          <a:p>
            <a:r>
              <a:rPr lang="en-US" dirty="0"/>
              <a:t>Next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BFF944-51BC-4FD3-A2F9-F7A5705246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76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KLP</a:t>
            </a:r>
            <a:r>
              <a:rPr lang="en-US" b="1" dirty="0"/>
              <a:t>:  Understand that AI helps us to make the right decision, by properly analyzing the data thru a structured methodology.</a:t>
            </a:r>
          </a:p>
          <a:p>
            <a:endParaRPr lang="en-US" dirty="0"/>
          </a:p>
          <a:p>
            <a:r>
              <a:rPr lang="en-US" dirty="0"/>
              <a:t>Analyzing the date is not that simple.  We require to have a METHODOLOGY, following different PROCESSES.</a:t>
            </a:r>
          </a:p>
          <a:p>
            <a:endParaRPr lang="en-US" dirty="0"/>
          </a:p>
          <a:p>
            <a:r>
              <a:rPr lang="en-US" dirty="0"/>
              <a:t>An Artificial Intelligence solution will require at least 4 or 6 of the following PROCESSES: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Analytics or AI source code, 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Data management, 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Application Code Integration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Cloud Management, 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User Management (collaboration) and 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Visualization. </a:t>
            </a:r>
          </a:p>
          <a:p>
            <a:endParaRPr lang="en-US" dirty="0"/>
          </a:p>
          <a:p>
            <a:r>
              <a:rPr lang="en-US" dirty="0"/>
              <a:t>Next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BFF944-51BC-4FD3-A2F9-F7A5705246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KLP</a:t>
            </a:r>
            <a:r>
              <a:rPr lang="en-US" b="1" dirty="0"/>
              <a:t>:  Understand that AI helps us to make the right decision, and the methodology involves several resources.</a:t>
            </a:r>
          </a:p>
          <a:p>
            <a:endParaRPr lang="en-US" dirty="0"/>
          </a:p>
          <a:p>
            <a:r>
              <a:rPr lang="en-US" dirty="0"/>
              <a:t>To put together this methodology it may require around 20 to 25 skilled people who are experts in different disciplines.</a:t>
            </a:r>
          </a:p>
          <a:p>
            <a:endParaRPr lang="en-US" dirty="0"/>
          </a:p>
          <a:p>
            <a:r>
              <a:rPr lang="en-US" dirty="0"/>
              <a:t>Next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BFF944-51BC-4FD3-A2F9-F7A57052461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853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KLP</a:t>
            </a:r>
            <a:r>
              <a:rPr lang="en-US" b="1" dirty="0"/>
              <a:t>:  Understand that AI helps us to make the right decision, and the methodology </a:t>
            </a:r>
            <a:r>
              <a:rPr lang="en-US" b="1" u="sng" dirty="0"/>
              <a:t>involves several resources</a:t>
            </a:r>
            <a:r>
              <a:rPr lang="en-US" b="1" dirty="0"/>
              <a:t>.</a:t>
            </a:r>
          </a:p>
          <a:p>
            <a:endParaRPr lang="en-US" dirty="0"/>
          </a:p>
          <a:p>
            <a:r>
              <a:rPr lang="en-US" dirty="0"/>
              <a:t>To put together this methodology it may require around 20 to 25 skilled people who are experts in different disciplines.</a:t>
            </a:r>
          </a:p>
          <a:p>
            <a:endParaRPr lang="en-US" dirty="0"/>
          </a:p>
          <a:p>
            <a:r>
              <a:rPr lang="en-US" dirty="0"/>
              <a:t>What type of experts we need?  To break it apart you would require a team with: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Business Subject Matter Experts (SMEs) or also called SDEs (Subject Domain Experts)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Data Scientists,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Data Engineers,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Software Developers, etc.</a:t>
            </a:r>
          </a:p>
          <a:p>
            <a:endParaRPr lang="en-US" dirty="0"/>
          </a:p>
          <a:p>
            <a:r>
              <a:rPr lang="en-US" dirty="0"/>
              <a:t>In terms of infrastructure, you are looking at: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Cloud Storage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Cloud Computation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Powerful Computers.</a:t>
            </a:r>
          </a:p>
          <a:p>
            <a:endParaRPr lang="en-US" dirty="0"/>
          </a:p>
          <a:p>
            <a:r>
              <a:rPr lang="en-US" dirty="0"/>
              <a:t>In terms of training, these people’s training may be between 2 to 6 years do perform.</a:t>
            </a:r>
          </a:p>
          <a:p>
            <a:endParaRPr lang="en-US" dirty="0"/>
          </a:p>
          <a:p>
            <a:r>
              <a:rPr lang="en-US" dirty="0"/>
              <a:t>[click] For example, a Data Scientist requires: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4-year Bachelor Degree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4 to 6-year programming experience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2 to 3-year real life experience</a:t>
            </a:r>
          </a:p>
          <a:p>
            <a:endParaRPr lang="en-US" dirty="0"/>
          </a:p>
          <a:p>
            <a:r>
              <a:rPr lang="en-US" dirty="0"/>
              <a:t>To develop a GOOD Data Scientist is a HARD TASK, with several years of experience so she/he can create solutions that add value. </a:t>
            </a:r>
          </a:p>
          <a:p>
            <a:endParaRPr lang="en-US" dirty="0"/>
          </a:p>
          <a:p>
            <a:r>
              <a:rPr lang="en-US" dirty="0"/>
              <a:t>Finally, in terms of CAPEX, we are looking at putting millions of dollars to develop the team AI capabilities.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BFF944-51BC-4FD3-A2F9-F7A57052461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99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KLP</a:t>
            </a:r>
            <a:r>
              <a:rPr lang="en-US" b="1" dirty="0"/>
              <a:t>:  Understand that anyone in the audience can became an AI solution provider using IDARE </a:t>
            </a:r>
            <a:r>
              <a:rPr lang="en-US" b="1" dirty="0" err="1"/>
              <a:t>autoML</a:t>
            </a:r>
            <a:r>
              <a:rPr lang="en-US" b="1" dirty="0"/>
              <a:t> Tool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  <a:p>
            <a:r>
              <a:rPr lang="en-US" dirty="0"/>
              <a:t>So, IMAGINE you can become an AI solution provider!!! 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IMAGINE you can produce solutions for your Clients business needs WITHOUT all those applications and all those experts!!!!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HOW?  </a:t>
            </a:r>
          </a:p>
          <a:p>
            <a:endParaRPr lang="en-US" dirty="0"/>
          </a:p>
          <a:p>
            <a:r>
              <a:rPr lang="en-US" dirty="0"/>
              <a:t>IDARE have created a tool for our own use </a:t>
            </a:r>
            <a:r>
              <a:rPr lang="en-US" b="1" u="sng" dirty="0"/>
              <a:t>which in fact is a robot that does perform the tasks that all those high skilled people do </a:t>
            </a:r>
            <a:r>
              <a:rPr lang="en-US" dirty="0"/>
              <a:t>(data scientists, data engineers, software developers, etc.).</a:t>
            </a:r>
          </a:p>
          <a:p>
            <a:endParaRPr lang="en-US" dirty="0"/>
          </a:p>
          <a:p>
            <a:r>
              <a:rPr lang="en-US" dirty="0"/>
              <a:t>This robot inside the machine writes an AI solution code and run software applications behind it.</a:t>
            </a:r>
          </a:p>
          <a:p>
            <a:endParaRPr lang="en-US" dirty="0"/>
          </a:p>
          <a:p>
            <a:r>
              <a:rPr lang="en-US" dirty="0"/>
              <a:t>This robot is NOT meant for public even though IDARE do client training when a solution is created using this tool.</a:t>
            </a:r>
          </a:p>
          <a:p>
            <a:endParaRPr lang="en-US" dirty="0"/>
          </a:p>
          <a:p>
            <a:r>
              <a:rPr lang="en-US" dirty="0"/>
              <a:t>However, we have met MIST team and specially commandant Maj. Gen Wahid, who is a visionary to spread AI creating value for his country, and as an extraordinary exception, we decided to help Bangladesh with our </a:t>
            </a:r>
            <a:r>
              <a:rPr lang="en-US" b="1" dirty="0"/>
              <a:t>IDARE AI </a:t>
            </a:r>
            <a:r>
              <a:rPr lang="en-US" b="1" dirty="0" err="1"/>
              <a:t>autoML</a:t>
            </a:r>
            <a:r>
              <a:rPr lang="en-US" b="1" dirty="0"/>
              <a:t> </a:t>
            </a:r>
            <a:r>
              <a:rPr lang="en-US" dirty="0"/>
              <a:t>tool under MIST care.</a:t>
            </a:r>
          </a:p>
          <a:p>
            <a:endParaRPr lang="en-US" dirty="0"/>
          </a:p>
          <a:p>
            <a:r>
              <a:rPr lang="en-US" dirty="0"/>
              <a:t>We hope that, utilizing this tool along with your will power, you will be able to create AI solutions without going through such hurdles. </a:t>
            </a:r>
          </a:p>
          <a:p>
            <a:endParaRPr lang="en-US" dirty="0"/>
          </a:p>
          <a:p>
            <a:r>
              <a:rPr lang="en-US" dirty="0"/>
              <a:t>Next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BFF944-51BC-4FD3-A2F9-F7A57052461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893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KLP</a:t>
            </a:r>
            <a:r>
              <a:rPr lang="en-US" b="1" dirty="0"/>
              <a:t>:  Understand the mechanics of the training.</a:t>
            </a:r>
          </a:p>
          <a:p>
            <a:endParaRPr lang="en-US" dirty="0"/>
          </a:p>
          <a:p>
            <a:r>
              <a:rPr lang="en-US" dirty="0"/>
              <a:t>As a part of this endeavor, IDARE have structure this course as follows: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AI for Business – 2 hours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AI Theories – 4 hours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AI Practical Experience – 14 hours</a:t>
            </a:r>
          </a:p>
          <a:p>
            <a:endParaRPr lang="en-US" dirty="0"/>
          </a:p>
          <a:p>
            <a:r>
              <a:rPr lang="en-US" dirty="0"/>
              <a:t>Good Luck.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BFF944-51BC-4FD3-A2F9-F7A57052461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070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BFF944-51BC-4FD3-A2F9-F7A57052461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296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33A80-3EE2-56E0-E536-4D06DD5A31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06EC7-A653-27E9-BBF8-5B132F86AD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6ACA0-967F-6134-0AA0-F8808DBA7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36FD-3E8C-4BFB-8105-C3FA5F5CF384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6D17E-760F-84E9-CB60-701A54471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AB66B-027F-F513-CAB7-6D84DD8A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0D97-3FC8-4613-B8AE-1CD514FDABB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27813B-2F07-590D-1D81-B61D03E98336}"/>
              </a:ext>
            </a:extLst>
          </p:cNvPr>
          <p:cNvSpPr/>
          <p:nvPr userDrawn="1"/>
        </p:nvSpPr>
        <p:spPr>
          <a:xfrm>
            <a:off x="1112520" y="136525"/>
            <a:ext cx="4229868" cy="116955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000" b="1" cap="none" spc="50" dirty="0">
                <a:ln w="0"/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udiowide" panose="02000503000000020004" pitchFamily="2" charset="0"/>
              </a:rPr>
              <a:t>IDARE</a:t>
            </a:r>
            <a:r>
              <a:rPr lang="en-US" sz="7000" b="1" cap="none" spc="50" baseline="30000" dirty="0">
                <a:ln w="0"/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ubai" panose="020B0503030403030204" pitchFamily="34" charset="-78"/>
                <a:cs typeface="Dubai" panose="020B0503030403030204" pitchFamily="34" charset="-78"/>
              </a:rPr>
              <a:t>®</a:t>
            </a:r>
          </a:p>
        </p:txBody>
      </p:sp>
    </p:spTree>
    <p:extLst>
      <p:ext uri="{BB962C8B-B14F-4D97-AF65-F5344CB8AC3E}">
        <p14:creationId xmlns:p14="http://schemas.microsoft.com/office/powerpoint/2010/main" val="3712572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BCAE8-C448-E659-EBEB-567C00B3C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ACC704-6B13-63A5-B55F-8BCFF84C1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207B3-7291-06B2-B46B-0F607DA27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ACB1-AE11-497A-A74D-997D72228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E7D20-4249-CEAC-FB4F-4A9341F72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6C1E6-32DA-2755-3F04-4C09D2C75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4F001-83CB-432D-9DA8-206658FA7DC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4DA14C-B89F-0165-9244-C40935B7F2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069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8F14D1-D3FF-CA43-3D99-15AAC790E9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F4E599-D977-98E5-73E0-17868F43A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60483-23DF-4A4C-FC54-7967E093D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ACB1-AE11-497A-A74D-997D72228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1C0A2-849D-8267-3869-CF7144C3F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46E03-E7BE-B641-FC2B-72B9D068F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4F001-83CB-432D-9DA8-206658FA7DC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FB6DD-4A07-B2DA-9233-5F79B0950E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352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D3A631-3093-6C31-C4D8-4B8720DCC2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78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E14A35-F6BD-DAF6-3672-7AACC1DB97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304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CFCE0-3F80-AF40-21E6-2DC25E038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423CC-9934-0D53-D2DA-CEB587EF1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434E3-0ECE-0F7B-A3A3-934D6AE9D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ACB1-AE11-497A-A74D-997D72228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E0C87-F8EB-FBFD-35BF-B6921E773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0B727-D016-D714-7505-576290DE4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4F001-83CB-432D-9DA8-206658FA7DC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B2CBC6-1047-32FD-B914-58232C0AD9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839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A5305-C475-8146-360E-0A6322702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64F74E-9CAD-56B2-0D4A-B4F3B4D04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8D482-36B7-B9BF-92BB-7E962E117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ACB1-AE11-497A-A74D-997D72228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733AE-04F9-5B7E-3DA2-806E70F57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63E18-EC4D-7CB9-2D50-7395AE356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4F001-83CB-432D-9DA8-206658FA7DC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D3FD0E-8727-DAC8-81ED-B63E46515D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507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EEE25-021D-A9BA-4E54-9C725B242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C6739-895F-3038-985A-CA5502510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8F3405-3981-2932-068A-E21A00DBA6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1F9890-C518-85B2-95E4-D81877BFE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ACB1-AE11-497A-A74D-997D72228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2B785A-3CF5-13CF-D0D5-52D24A223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1091D6-2070-986C-DB01-EAEDBE62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4F001-83CB-432D-9DA8-206658FA7DC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983723-4CBB-0E3E-F0EA-CE3176AEA3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562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3D19D-7496-F028-E8DB-E1FB2CE75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8763A5-1D48-CEFD-5E66-B2A8A61C2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A2BBC2-DD76-FD26-44A4-F349D4C0C2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1E461D-8E2B-D4DB-BEC9-B6C9E85F4B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B5CBE8-1DE7-39A2-5766-D5514D19FA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B89952-6ABB-3F0A-FD88-0F2B04D24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ACB1-AE11-497A-A74D-997D72228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A3B8A4-E6E8-20E9-14EE-D29998F87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692E97-79AA-DA5A-25E1-370A102ED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4F001-83CB-432D-9DA8-206658FA7DC4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6B7401-889A-AAB0-0C1C-9397295AB6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93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10D9E-A5EA-1B5E-765A-07E72E817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BE69A4-0FE9-2B9E-55C1-00506D4BF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ACB1-AE11-497A-A74D-997D72228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3670B8-C914-EADC-DBB2-583855C34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F89106-7C01-A2BF-8BD3-DFE8D6A9B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4F001-83CB-432D-9DA8-206658FA7DC4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C24656-3BAB-EE88-B880-8ED9EE14D7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01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82DD57-AD37-72B3-981A-B4F3CD6D1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ACB1-AE11-497A-A74D-997D72228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4D05A1-6AEE-9B6C-E19E-FA8F56025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278B5E-9CAC-CB49-C594-9C384010A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4F001-83CB-432D-9DA8-206658FA7DC4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0EC276-EC55-69CB-FFD1-E7843F17EF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908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97721-110E-7D5D-7F1E-560F38C78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31875-2F85-87FD-B581-884A2B555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601E7-856D-BFC7-0B8E-2C8A18103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ABA99D-445E-4E9E-BC63-EF4A13AB3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ACB1-AE11-497A-A74D-997D72228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E30D7D-5FAC-6350-BDA9-87B09B406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E4BBCD-0C2C-6E05-E74C-F6D1938CE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4F001-83CB-432D-9DA8-206658FA7DC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34DE08-DFA7-9A32-6668-5FFAEE9B49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943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95258-8D0D-6BF6-15EB-1C56925BB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841790-A3E0-AEBD-D3E0-D6658F1481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C0D2C5-DFA2-1F1F-ECBC-74A8A4B87B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EFCB13-80F7-FC69-668F-539303BBC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ACB1-AE11-497A-A74D-997D72228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E34B62-FF37-AD30-2DF7-AC47DD41A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67759F-E416-F0F0-DD30-C8BFD5364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4F001-83CB-432D-9DA8-206658FA7DC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F65456-1582-406D-97D0-CBC0C19E47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8967" y="213128"/>
            <a:ext cx="2203895" cy="93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55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AEE237-CE5C-9447-53A8-97CBE5654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5A0AC7-169E-45B5-09BD-9E5EFAEE5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F3AF9-3742-1868-647F-9E79FD9E61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9ACB1-AE11-497A-A74D-997D72228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4CA3A-8D01-8039-2685-44799732B6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EEC55-5710-4D25-97B3-35756BF9ED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4F001-83CB-432D-9DA8-206658FA7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86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9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D7D1FE-7717-5C04-A4EF-462F5DCCD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822"/>
            <a:ext cx="12186986" cy="68608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0B32C3-2FBE-CBB5-4E11-A518A72DEF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6709" y="1472920"/>
            <a:ext cx="7418136" cy="3261642"/>
          </a:xfrm>
        </p:spPr>
        <p:txBody>
          <a:bodyPr>
            <a:noAutofit/>
          </a:bodyPr>
          <a:lstStyle/>
          <a:p>
            <a:pPr algn="l"/>
            <a:br>
              <a:rPr lang="en-US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AI for ALL </a:t>
            </a:r>
            <a:br>
              <a:rPr lang="en-US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Practical Application </a:t>
            </a:r>
            <a:br>
              <a:rPr lang="en-US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&amp; </a:t>
            </a:r>
            <a:br>
              <a:rPr lang="en-US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Implementation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1B3331-10FE-5127-255D-416F1281A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9344" y="4809811"/>
            <a:ext cx="5096835" cy="1287887"/>
          </a:xfrm>
        </p:spPr>
        <p:txBody>
          <a:bodyPr>
            <a:normAutofit/>
          </a:bodyPr>
          <a:lstStyle/>
          <a:p>
            <a:pPr algn="l"/>
            <a:r>
              <a:rPr lang="en-US" sz="2600" b="1" dirty="0">
                <a:solidFill>
                  <a:schemeClr val="bg1"/>
                </a:solidFill>
              </a:rPr>
              <a:t>Module 00 – Course Objectives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408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603C768-9D48-E124-6872-B265AA4021E2}"/>
              </a:ext>
            </a:extLst>
          </p:cNvPr>
          <p:cNvPicPr/>
          <p:nvPr/>
        </p:nvPicPr>
        <p:blipFill rotWithShape="1">
          <a:blip r:embed="rId3"/>
          <a:srcRect l="33055" t="1" r="34705" b="-1235"/>
          <a:stretch/>
        </p:blipFill>
        <p:spPr>
          <a:xfrm>
            <a:off x="4288388" y="1342538"/>
            <a:ext cx="3515795" cy="47194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558895-4D68-6C30-7485-E61F6A751762}"/>
              </a:ext>
            </a:extLst>
          </p:cNvPr>
          <p:cNvPicPr/>
          <p:nvPr/>
        </p:nvPicPr>
        <p:blipFill rotWithShape="1">
          <a:blip r:embed="rId3"/>
          <a:srcRect t="1" r="67163" b="-1235"/>
          <a:stretch/>
        </p:blipFill>
        <p:spPr>
          <a:xfrm>
            <a:off x="600604" y="1342538"/>
            <a:ext cx="3580871" cy="4719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6CAEA2-5074-186E-E1B1-FE15BF61D418}"/>
              </a:ext>
            </a:extLst>
          </p:cNvPr>
          <p:cNvSpPr txBox="1"/>
          <p:nvPr/>
        </p:nvSpPr>
        <p:spPr>
          <a:xfrm>
            <a:off x="4347839" y="5515462"/>
            <a:ext cx="3324549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Create A Solution using AI to Separate Audiences and Rank Them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B0EB11-B446-15EF-9DFB-0B86FD988565}"/>
              </a:ext>
            </a:extLst>
          </p:cNvPr>
          <p:cNvPicPr/>
          <p:nvPr/>
        </p:nvPicPr>
        <p:blipFill rotWithShape="1">
          <a:blip r:embed="rId3"/>
          <a:srcRect l="65904" t="4217" r="591" b="-3417"/>
          <a:stretch/>
        </p:blipFill>
        <p:spPr>
          <a:xfrm>
            <a:off x="8155598" y="1509592"/>
            <a:ext cx="3653695" cy="462462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3D4A687-30F9-33A3-14DB-F1DF10CA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Objective: To become an AI solution provider</a:t>
            </a:r>
          </a:p>
        </p:txBody>
      </p:sp>
    </p:spTree>
    <p:extLst>
      <p:ext uri="{BB962C8B-B14F-4D97-AF65-F5344CB8AC3E}">
        <p14:creationId xmlns:p14="http://schemas.microsoft.com/office/powerpoint/2010/main" val="467253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54C15-A182-8D4C-E51E-9DB0EE48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Objective: To become an AI solution provider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558895-4D68-6C30-7485-E61F6A751762}"/>
              </a:ext>
            </a:extLst>
          </p:cNvPr>
          <p:cNvPicPr/>
          <p:nvPr/>
        </p:nvPicPr>
        <p:blipFill rotWithShape="1">
          <a:blip r:embed="rId3"/>
          <a:srcRect t="1" r="67163" b="-1235"/>
          <a:stretch/>
        </p:blipFill>
        <p:spPr>
          <a:xfrm>
            <a:off x="600604" y="1923014"/>
            <a:ext cx="3072392" cy="4211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6CAEA2-5074-186E-E1B1-FE15BF61D418}"/>
              </a:ext>
            </a:extLst>
          </p:cNvPr>
          <p:cNvSpPr txBox="1"/>
          <p:nvPr/>
        </p:nvSpPr>
        <p:spPr>
          <a:xfrm>
            <a:off x="4347839" y="5515462"/>
            <a:ext cx="3324549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Create A Solution using AI to Separate Audiences and Rank Them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B0EB11-B446-15EF-9DFB-0B86FD988565}"/>
              </a:ext>
            </a:extLst>
          </p:cNvPr>
          <p:cNvPicPr/>
          <p:nvPr/>
        </p:nvPicPr>
        <p:blipFill rotWithShape="1">
          <a:blip r:embed="rId3"/>
          <a:srcRect l="65904" t="4217" r="591" b="-3417"/>
          <a:stretch/>
        </p:blipFill>
        <p:spPr>
          <a:xfrm>
            <a:off x="8155598" y="1509592"/>
            <a:ext cx="3653695" cy="46246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B6533C-109D-1B16-3888-698EE81A1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1245" y="2593731"/>
            <a:ext cx="2769510" cy="10645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6FEF93-78B3-5E7E-F88C-C3930CA65D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1245" y="3734592"/>
            <a:ext cx="2769510" cy="103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112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54C15-A182-8D4C-E51E-9DB0EE48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Objective: To become an AI solution provider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558895-4D68-6C30-7485-E61F6A751762}"/>
              </a:ext>
            </a:extLst>
          </p:cNvPr>
          <p:cNvPicPr/>
          <p:nvPr/>
        </p:nvPicPr>
        <p:blipFill rotWithShape="1">
          <a:blip r:embed="rId3"/>
          <a:srcRect t="1" r="67163" b="-1235"/>
          <a:stretch/>
        </p:blipFill>
        <p:spPr>
          <a:xfrm>
            <a:off x="600604" y="1342538"/>
            <a:ext cx="3580871" cy="4719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6CAEA2-5074-186E-E1B1-FE15BF61D418}"/>
              </a:ext>
            </a:extLst>
          </p:cNvPr>
          <p:cNvSpPr txBox="1"/>
          <p:nvPr/>
        </p:nvSpPr>
        <p:spPr>
          <a:xfrm>
            <a:off x="4347839" y="5515462"/>
            <a:ext cx="3324549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Create A Solution using AI to Separate Audiences and Rank Them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B0EB11-B446-15EF-9DFB-0B86FD988565}"/>
              </a:ext>
            </a:extLst>
          </p:cNvPr>
          <p:cNvPicPr/>
          <p:nvPr/>
        </p:nvPicPr>
        <p:blipFill rotWithShape="1">
          <a:blip r:embed="rId3"/>
          <a:srcRect l="65904" t="4217" r="591" b="-3417"/>
          <a:stretch/>
        </p:blipFill>
        <p:spPr>
          <a:xfrm>
            <a:off x="8155598" y="1509592"/>
            <a:ext cx="3653695" cy="46246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370689A-0465-E586-32D7-C63F5956D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7293" y="1509592"/>
            <a:ext cx="2272084" cy="9929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4804D5-5862-68C6-69E0-858549099A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8935" y="2897897"/>
            <a:ext cx="2120175" cy="1657881"/>
          </a:xfrm>
          <a:prstGeom prst="rect">
            <a:avLst/>
          </a:prstGeom>
        </p:spPr>
      </p:pic>
      <p:sp>
        <p:nvSpPr>
          <p:cNvPr id="16" name="Arrow: Down 15">
            <a:extLst>
              <a:ext uri="{FF2B5EF4-FFF2-40B4-BE49-F238E27FC236}">
                <a16:creationId xmlns:a16="http://schemas.microsoft.com/office/drawing/2014/main" id="{7475B473-246D-0C2C-05B2-28F9F8EB705C}"/>
              </a:ext>
            </a:extLst>
          </p:cNvPr>
          <p:cNvSpPr/>
          <p:nvPr/>
        </p:nvSpPr>
        <p:spPr>
          <a:xfrm>
            <a:off x="6044712" y="2620108"/>
            <a:ext cx="206619" cy="2777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80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A3416-BE7A-7433-2132-FF5A8E410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8" y="334841"/>
            <a:ext cx="11002962" cy="823913"/>
          </a:xfrm>
        </p:spPr>
        <p:txBody>
          <a:bodyPr/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 delivery capacity Requirement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4C01F3-5977-FAFA-4125-F667859E2D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F06E34-70E0-653F-DC3D-E472661BEA29}"/>
              </a:ext>
            </a:extLst>
          </p:cNvPr>
          <p:cNvSpPr txBox="1"/>
          <p:nvPr/>
        </p:nvSpPr>
        <p:spPr>
          <a:xfrm>
            <a:off x="280654" y="1544277"/>
            <a:ext cx="41023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Business - SMEs /SDEs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Data Scientists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Data Engineers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User Interface Frontend Engineer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Solution Architect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DevOps-cloud engineer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2B57A3-0FB8-BFE9-8E72-A9D6C5F54FFC}"/>
              </a:ext>
            </a:extLst>
          </p:cNvPr>
          <p:cNvSpPr txBox="1"/>
          <p:nvPr/>
        </p:nvSpPr>
        <p:spPr>
          <a:xfrm>
            <a:off x="280654" y="3603506"/>
            <a:ext cx="38051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Cloud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Cloud Computation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High performance PC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D1627D-FEF1-FD44-1E36-B661948B510F}"/>
              </a:ext>
            </a:extLst>
          </p:cNvPr>
          <p:cNvSpPr txBox="1"/>
          <p:nvPr/>
        </p:nvSpPr>
        <p:spPr>
          <a:xfrm>
            <a:off x="469158" y="5881731"/>
            <a:ext cx="1782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$3m -$5m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256F6B-0191-F5C2-BC20-C2459D0248A6}"/>
              </a:ext>
            </a:extLst>
          </p:cNvPr>
          <p:cNvSpPr txBox="1"/>
          <p:nvPr/>
        </p:nvSpPr>
        <p:spPr>
          <a:xfrm>
            <a:off x="931598" y="1143695"/>
            <a:ext cx="957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E224A8-AB63-6F3E-23BF-07FC32EEB9A7}"/>
              </a:ext>
            </a:extLst>
          </p:cNvPr>
          <p:cNvSpPr txBox="1"/>
          <p:nvPr/>
        </p:nvSpPr>
        <p:spPr>
          <a:xfrm>
            <a:off x="815137" y="3316728"/>
            <a:ext cx="1516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Infrastructure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064E69-26B2-BE03-130A-B7D4F275E596}"/>
              </a:ext>
            </a:extLst>
          </p:cNvPr>
          <p:cNvSpPr txBox="1"/>
          <p:nvPr/>
        </p:nvSpPr>
        <p:spPr>
          <a:xfrm>
            <a:off x="698936" y="5532754"/>
            <a:ext cx="1516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Investment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0F8D2B7-3875-1CEC-770B-D599EDEFA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0728" y="1560659"/>
            <a:ext cx="7702114" cy="4505738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8E6C26EB-DED1-EA8F-1546-3797A0C44C2B}"/>
              </a:ext>
            </a:extLst>
          </p:cNvPr>
          <p:cNvSpPr/>
          <p:nvPr/>
        </p:nvSpPr>
        <p:spPr>
          <a:xfrm>
            <a:off x="2114550" y="1938704"/>
            <a:ext cx="1906178" cy="1252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0E214E-19A6-5D56-711C-7BC0B07F470A}"/>
              </a:ext>
            </a:extLst>
          </p:cNvPr>
          <p:cNvSpPr txBox="1"/>
          <p:nvPr/>
        </p:nvSpPr>
        <p:spPr>
          <a:xfrm>
            <a:off x="351692" y="4696443"/>
            <a:ext cx="2554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Cumulative Training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06D164-82D7-BAF8-04C3-82F3E72EEC4F}"/>
              </a:ext>
            </a:extLst>
          </p:cNvPr>
          <p:cNvSpPr txBox="1"/>
          <p:nvPr/>
        </p:nvSpPr>
        <p:spPr>
          <a:xfrm>
            <a:off x="292752" y="4984577"/>
            <a:ext cx="2481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Min. 6 Year</a:t>
            </a:r>
          </a:p>
        </p:txBody>
      </p:sp>
    </p:spTree>
    <p:extLst>
      <p:ext uri="{BB962C8B-B14F-4D97-AF65-F5344CB8AC3E}">
        <p14:creationId xmlns:p14="http://schemas.microsoft.com/office/powerpoint/2010/main" val="2435808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39A2D6-15FF-C749-A543-92CF6F7A1B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>
                <a:solidFill>
                  <a:srgbClr val="595959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595959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797409-2A6F-40CF-283B-9C889BB45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408" y="767791"/>
            <a:ext cx="11149073" cy="823913"/>
          </a:xfrm>
        </p:spPr>
        <p:txBody>
          <a:bodyPr/>
          <a:lstStyle/>
          <a:p>
            <a:r>
              <a:rPr lang="en-US" sz="3600" dirty="0"/>
              <a:t>This course will develop your capacity to provide AI solution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85FDE918-854A-7DBF-3945-5426018670F3}"/>
              </a:ext>
            </a:extLst>
          </p:cNvPr>
          <p:cNvPicPr/>
          <p:nvPr/>
        </p:nvPicPr>
        <p:blipFill rotWithShape="1">
          <a:blip r:embed="rId3"/>
          <a:srcRect l="74138" t="36146" r="-997" b="-1200"/>
          <a:stretch/>
        </p:blipFill>
        <p:spPr>
          <a:xfrm>
            <a:off x="9087742" y="2755106"/>
            <a:ext cx="2601395" cy="2596453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6A6C527F-5B85-64A9-4C80-55FC099AAB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234" y="2237566"/>
            <a:ext cx="2554445" cy="3194581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54D0CFD5-C525-42AB-D18A-E9975678B7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4295" y="1762147"/>
            <a:ext cx="2272084" cy="992959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1918C5C6-8E5E-B525-4561-0998B0A4B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7292" y="2458650"/>
            <a:ext cx="2120175" cy="1657881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DB783DDB-167F-5344-C0A3-FB49BF84F5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05323" y="3122636"/>
            <a:ext cx="2496734" cy="2191603"/>
          </a:xfrm>
          <a:prstGeom prst="rect">
            <a:avLst/>
          </a:prstGeom>
        </p:spPr>
      </p:pic>
      <p:sp>
        <p:nvSpPr>
          <p:cNvPr id="60" name="Arrow: Right 59">
            <a:extLst>
              <a:ext uri="{FF2B5EF4-FFF2-40B4-BE49-F238E27FC236}">
                <a16:creationId xmlns:a16="http://schemas.microsoft.com/office/drawing/2014/main" id="{612F5B0E-D318-5664-2D12-7B4682BF2F92}"/>
              </a:ext>
            </a:extLst>
          </p:cNvPr>
          <p:cNvSpPr/>
          <p:nvPr/>
        </p:nvSpPr>
        <p:spPr>
          <a:xfrm>
            <a:off x="2479431" y="3908181"/>
            <a:ext cx="580292" cy="312127"/>
          </a:xfrm>
          <a:prstGeom prst="rightArrow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9E3D02BA-C422-69FC-57DB-B35C5BB81975}"/>
              </a:ext>
            </a:extLst>
          </p:cNvPr>
          <p:cNvSpPr/>
          <p:nvPr/>
        </p:nvSpPr>
        <p:spPr>
          <a:xfrm>
            <a:off x="8311592" y="3908181"/>
            <a:ext cx="580292" cy="312127"/>
          </a:xfrm>
          <a:prstGeom prst="rightArrow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Arrow: Quad 61">
            <a:extLst>
              <a:ext uri="{FF2B5EF4-FFF2-40B4-BE49-F238E27FC236}">
                <a16:creationId xmlns:a16="http://schemas.microsoft.com/office/drawing/2014/main" id="{42EE04AD-41CA-AC29-0AD4-B5A96DEB2420}"/>
              </a:ext>
            </a:extLst>
          </p:cNvPr>
          <p:cNvSpPr/>
          <p:nvPr/>
        </p:nvSpPr>
        <p:spPr>
          <a:xfrm>
            <a:off x="5111081" y="4646025"/>
            <a:ext cx="372326" cy="375870"/>
          </a:xfrm>
          <a:prstGeom prst="quadArrow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0C65B87-CBC4-593B-6BF7-96A12DA3DD75}"/>
              </a:ext>
            </a:extLst>
          </p:cNvPr>
          <p:cNvSpPr/>
          <p:nvPr/>
        </p:nvSpPr>
        <p:spPr>
          <a:xfrm>
            <a:off x="5483407" y="4520646"/>
            <a:ext cx="280474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50" dirty="0">
                <a:ln w="0"/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IDARE </a:t>
            </a:r>
            <a:r>
              <a:rPr lang="en-US" sz="3200" b="1" cap="none" spc="50" dirty="0" err="1">
                <a:ln w="0"/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autoML</a:t>
            </a:r>
            <a:r>
              <a:rPr lang="en-US" sz="3200" b="1" cap="none" spc="50" dirty="0">
                <a:ln w="0"/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14269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A7193F-C29E-C630-E649-CA7246D2BC4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6536" y="626602"/>
            <a:ext cx="10787270" cy="830649"/>
          </a:xfrm>
        </p:spPr>
        <p:txBody>
          <a:bodyPr/>
          <a:lstStyle/>
          <a:p>
            <a:r>
              <a:rPr lang="en-US" dirty="0"/>
              <a:t>So what will you learn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6D70B1-4A99-87C6-840C-5D98D56AAE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6536" y="3663930"/>
            <a:ext cx="3021645" cy="518795"/>
          </a:xfrm>
        </p:spPr>
        <p:txBody>
          <a:bodyPr/>
          <a:lstStyle/>
          <a:p>
            <a:pPr algn="l"/>
            <a:r>
              <a:rPr lang="en-US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AI for Business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Role of AI in Business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Opportunities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AI Driven Decision Making in Different Sectors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60C1F3FE-D867-AB60-59BC-7AA5253EA544}"/>
              </a:ext>
            </a:extLst>
          </p:cNvPr>
          <p:cNvSpPr txBox="1">
            <a:spLocks/>
          </p:cNvSpPr>
          <p:nvPr/>
        </p:nvSpPr>
        <p:spPr>
          <a:xfrm>
            <a:off x="4584039" y="3663930"/>
            <a:ext cx="3064668" cy="5187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AI Theories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Decision making process using AI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Understanding ML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AI Success &amp; Performance Indicators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10B78C12-592D-9E5F-AF4B-52A4678A8AAD}"/>
              </a:ext>
            </a:extLst>
          </p:cNvPr>
          <p:cNvSpPr txBox="1">
            <a:spLocks/>
          </p:cNvSpPr>
          <p:nvPr/>
        </p:nvSpPr>
        <p:spPr>
          <a:xfrm>
            <a:off x="8394565" y="3663930"/>
            <a:ext cx="3566769" cy="5187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Practical AI Experience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AI Implementation for Production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Practical Experience using Robotic AI Tool idareAI for Different Sectors</a:t>
            </a:r>
            <a:endParaRPr lang="en-US" sz="1000" dirty="0"/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sz="1400" dirty="0"/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2671F496-C7BC-AB52-E582-E0DAD958EA4D}"/>
              </a:ext>
            </a:extLst>
          </p:cNvPr>
          <p:cNvSpPr txBox="1">
            <a:spLocks/>
          </p:cNvSpPr>
          <p:nvPr/>
        </p:nvSpPr>
        <p:spPr>
          <a:xfrm>
            <a:off x="618710" y="3341072"/>
            <a:ext cx="2216810" cy="5187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92D050"/>
                </a:solidFill>
              </a:rPr>
              <a:t>2 Hours</a:t>
            </a:r>
            <a:endParaRPr lang="en-US" sz="1400" dirty="0">
              <a:solidFill>
                <a:srgbClr val="92D050"/>
              </a:solidFill>
            </a:endParaRP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243338DC-B0C9-B08F-1362-2CA4CAD12BAD}"/>
              </a:ext>
            </a:extLst>
          </p:cNvPr>
          <p:cNvSpPr txBox="1">
            <a:spLocks/>
          </p:cNvSpPr>
          <p:nvPr/>
        </p:nvSpPr>
        <p:spPr>
          <a:xfrm>
            <a:off x="4479107" y="3338443"/>
            <a:ext cx="2216810" cy="5187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92D050"/>
                </a:solidFill>
              </a:rPr>
              <a:t>4 Hours</a:t>
            </a:r>
            <a:endParaRPr lang="en-US" sz="1400" dirty="0">
              <a:solidFill>
                <a:srgbClr val="92D050"/>
              </a:solidFill>
            </a:endParaRPr>
          </a:p>
        </p:txBody>
      </p:sp>
      <p:pic>
        <p:nvPicPr>
          <p:cNvPr id="12" name="Picture Placeholder 10" descr="A picture containing person, holding, front, monitor&#10;&#10;Description automatically generated">
            <a:extLst>
              <a:ext uri="{FF2B5EF4-FFF2-40B4-BE49-F238E27FC236}">
                <a16:creationId xmlns:a16="http://schemas.microsoft.com/office/drawing/2014/main" id="{296BA929-CB1A-A20F-AC49-9400B3D9CC86}"/>
              </a:ext>
            </a:extLst>
          </p:cNvPr>
          <p:cNvPicPr>
            <a:picLocks noGrp="1" noChangeAspect="1"/>
          </p:cNvPicPr>
          <p:nvPr>
            <p:ph type="clipArt" sz="quarter" idx="21"/>
          </p:nvPr>
        </p:nvPicPr>
        <p:blipFill>
          <a:blip r:embed="rId3"/>
          <a:srcRect l="2882" r="2882"/>
          <a:stretch>
            <a:fillRect/>
          </a:stretch>
        </p:blipFill>
        <p:spPr>
          <a:xfrm>
            <a:off x="8073883" y="1661884"/>
            <a:ext cx="3312035" cy="1863011"/>
          </a:xfrm>
        </p:spPr>
      </p:pic>
      <p:pic>
        <p:nvPicPr>
          <p:cNvPr id="13" name="Picture 2" descr="Machine learning - Free education icons">
            <a:extLst>
              <a:ext uri="{FF2B5EF4-FFF2-40B4-BE49-F238E27FC236}">
                <a16:creationId xmlns:a16="http://schemas.microsoft.com/office/drawing/2014/main" id="{D45384A2-4FEC-12B9-FDEB-19347EA54943}"/>
              </a:ext>
            </a:extLst>
          </p:cNvPr>
          <p:cNvPicPr>
            <a:picLocks noGrp="1" noChangeAspect="1" noChangeArrowheads="1"/>
          </p:cNvPicPr>
          <p:nvPr>
            <p:ph type="clipArt" sz="quarter" idx="2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" r="128"/>
          <a:stretch>
            <a:fillRect/>
          </a:stretch>
        </p:blipFill>
        <p:spPr bwMode="auto">
          <a:xfrm>
            <a:off x="4879473" y="1737459"/>
            <a:ext cx="1416078" cy="1419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Placeholder 5">
            <a:extLst>
              <a:ext uri="{FF2B5EF4-FFF2-40B4-BE49-F238E27FC236}">
                <a16:creationId xmlns:a16="http://schemas.microsoft.com/office/drawing/2014/main" id="{54E72003-E42C-CDBD-5D78-7214DD035F0C}"/>
              </a:ext>
            </a:extLst>
          </p:cNvPr>
          <p:cNvPicPr>
            <a:picLocks noGrp="1" noChangeAspect="1"/>
          </p:cNvPicPr>
          <p:nvPr>
            <p:ph type="clipArt" sz="quarter" idx="19"/>
          </p:nvPr>
        </p:nvPicPr>
        <p:blipFill rotWithShape="1">
          <a:blip r:embed="rId5"/>
          <a:srcRect l="13277" r="13277"/>
          <a:stretch/>
        </p:blipFill>
        <p:spPr>
          <a:xfrm>
            <a:off x="539225" y="1661884"/>
            <a:ext cx="2723915" cy="1532186"/>
          </a:xfrm>
        </p:spPr>
      </p:pic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F281454C-C0A6-1208-4538-ED6F95282FCB}"/>
              </a:ext>
            </a:extLst>
          </p:cNvPr>
          <p:cNvSpPr txBox="1">
            <a:spLocks/>
          </p:cNvSpPr>
          <p:nvPr/>
        </p:nvSpPr>
        <p:spPr>
          <a:xfrm>
            <a:off x="8560789" y="3335000"/>
            <a:ext cx="2216810" cy="5187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92D050"/>
                </a:solidFill>
              </a:rPr>
              <a:t>14 Hours</a:t>
            </a:r>
            <a:endParaRPr lang="en-US" sz="1400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60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72704C-33C0-C19F-3343-2910083FA4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2042"/>
          <a:stretch/>
        </p:blipFill>
        <p:spPr>
          <a:xfrm>
            <a:off x="20" y="10"/>
            <a:ext cx="9272902" cy="6857990"/>
          </a:xfrm>
          <a:custGeom>
            <a:avLst/>
            <a:gdLst/>
            <a:ahLst/>
            <a:cxnLst/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0391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1124</Words>
  <Application>Microsoft Office PowerPoint</Application>
  <PresentationFormat>Widescreen</PresentationFormat>
  <Paragraphs>147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Aharoni</vt:lpstr>
      <vt:lpstr>Arial</vt:lpstr>
      <vt:lpstr>Audiowide</vt:lpstr>
      <vt:lpstr>Calibri</vt:lpstr>
      <vt:lpstr>Calibri Light</vt:lpstr>
      <vt:lpstr>Dubai</vt:lpstr>
      <vt:lpstr>Office Theme</vt:lpstr>
      <vt:lpstr> AI for ALL  Practical Application  &amp;  Implementation</vt:lpstr>
      <vt:lpstr>Objective: To become an AI solution provider</vt:lpstr>
      <vt:lpstr>Objective: To become an AI solution provider</vt:lpstr>
      <vt:lpstr>Objective: To become an AI solution provider</vt:lpstr>
      <vt:lpstr>AI delivery capacity Requirement</vt:lpstr>
      <vt:lpstr>This course will develop your capacity to provide AI solution</vt:lpstr>
      <vt:lpstr>So what will you learn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Objective</dc:title>
  <dc:creator>IDARE - Khairul</dc:creator>
  <cp:lastModifiedBy>IDARE - Khairul</cp:lastModifiedBy>
  <cp:revision>28</cp:revision>
  <dcterms:created xsi:type="dcterms:W3CDTF">2022-07-29T21:58:14Z</dcterms:created>
  <dcterms:modified xsi:type="dcterms:W3CDTF">2022-09-19T21:29:40Z</dcterms:modified>
</cp:coreProperties>
</file>

<file path=docProps/thumbnail.jpeg>
</file>